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0"/>
  </p:notesMasterIdLst>
  <p:handoutMasterIdLst>
    <p:handoutMasterId r:id="rId21"/>
  </p:handoutMasterIdLst>
  <p:sldIdLst>
    <p:sldId id="354" r:id="rId3"/>
    <p:sldId id="357" r:id="rId4"/>
    <p:sldId id="318" r:id="rId5"/>
    <p:sldId id="333" r:id="rId6"/>
    <p:sldId id="332" r:id="rId7"/>
    <p:sldId id="328" r:id="rId8"/>
    <p:sldId id="300" r:id="rId9"/>
    <p:sldId id="355" r:id="rId10"/>
    <p:sldId id="356" r:id="rId11"/>
    <p:sldId id="308" r:id="rId12"/>
    <p:sldId id="307" r:id="rId13"/>
    <p:sldId id="319" r:id="rId14"/>
    <p:sldId id="320" r:id="rId15"/>
    <p:sldId id="321" r:id="rId16"/>
    <p:sldId id="322" r:id="rId17"/>
    <p:sldId id="336" r:id="rId18"/>
    <p:sldId id="334" r:id="rId19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7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9595"/>
    <a:srgbClr val="0A7AA2"/>
    <a:srgbClr val="53A694"/>
    <a:srgbClr val="5DA2B1"/>
    <a:srgbClr val="F1FDFD"/>
    <a:srgbClr val="74BDA2"/>
    <a:srgbClr val="0C8BB8"/>
    <a:srgbClr val="4B7EB9"/>
    <a:srgbClr val="629BE0"/>
    <a:srgbClr val="418D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5" autoAdjust="0"/>
    <p:restoredTop sz="94660"/>
  </p:normalViewPr>
  <p:slideViewPr>
    <p:cSldViewPr snapToGrid="0">
      <p:cViewPr varScale="1">
        <p:scale>
          <a:sx n="70" d="100"/>
          <a:sy n="70" d="100"/>
        </p:scale>
        <p:origin x="474" y="66"/>
      </p:cViewPr>
      <p:guideLst>
        <p:guide orient="horz" pos="2097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Montserrat" panose="00000500000000000000" charset="0"/>
              </a:rPr>
              <a:t>2021/9/18</a:t>
            </a:fld>
            <a:endParaRPr lang="zh-CN" altLang="en-US">
              <a:cs typeface="Montserrat" panose="000005000000000000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Montserrat" panose="00000500000000000000" charset="0"/>
              </a:rPr>
              <a:t>‹#›</a:t>
            </a:fld>
            <a:endParaRPr lang="zh-CN" altLang="en-US"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6694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3CC73A6B-BB26-4B12-BFB8-2B873AE12267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278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F86BAB08-D03A-4FEF-8092-001CB785BBAB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78"/>
          <p:cNvSpPr/>
          <p:nvPr userDrawn="1"/>
        </p:nvSpPr>
        <p:spPr>
          <a:xfrm flipV="1">
            <a:off x="-2" y="24989"/>
            <a:ext cx="12192002" cy="6818607"/>
          </a:xfrm>
          <a:prstGeom prst="rect">
            <a:avLst/>
          </a:prstGeom>
          <a:solidFill>
            <a:srgbClr val="F1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Montserrat" panose="0000050000000000000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F86BAB08-D03A-4FEF-8092-001CB785BBAB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25" y="-26670"/>
            <a:ext cx="12192000" cy="6858000"/>
          </a:xfrm>
          <a:prstGeom prst="rect">
            <a:avLst/>
          </a:prstGeom>
        </p:spPr>
      </p:pic>
      <p:pic>
        <p:nvPicPr>
          <p:cNvPr id="18" name="理查德.克莱德曼 - Say you love 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338" y="-1605098"/>
            <a:ext cx="609600" cy="609600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1968659" y="922027"/>
            <a:ext cx="8254657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5400" b="1" u="sng" dirty="0">
                <a:solidFill>
                  <a:srgbClr val="53A694"/>
                </a:solidFill>
                <a:latin typeface="Times New Roman" panose="02020603050405020304" pitchFamily="18" charset="0"/>
                <a:ea typeface="方正汉真广标简体" panose="02000000000000000000" pitchFamily="2" charset="-122"/>
                <a:cs typeface="Times New Roman" panose="02020603050405020304" pitchFamily="18" charset="0"/>
              </a:rPr>
              <a:t>CHỦ ĐỀ </a:t>
            </a:r>
            <a:r>
              <a:rPr lang="vi-VN" altLang="zh-CN" sz="5400" b="1" u="sng" dirty="0" smtClean="0">
                <a:solidFill>
                  <a:srgbClr val="53A694"/>
                </a:solidFill>
                <a:latin typeface="Times New Roman" panose="02020603050405020304" pitchFamily="18" charset="0"/>
                <a:ea typeface="方正汉真广标简体" panose="02000000000000000000" pitchFamily="2" charset="-122"/>
                <a:cs typeface="Times New Roman" panose="02020603050405020304" pitchFamily="18" charset="0"/>
              </a:rPr>
              <a:t>1</a:t>
            </a:r>
            <a:endParaRPr lang="vi-VN" altLang="zh-CN" sz="5400" b="1" dirty="0">
              <a:solidFill>
                <a:srgbClr val="53A694"/>
              </a:solidFill>
              <a:latin typeface="Times New Roman" panose="02020603050405020304" pitchFamily="18" charset="0"/>
              <a:ea typeface="方正汉真广标简体" panose="02000000000000000000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vi-VN" altLang="zh-CN" sz="5400" b="1" dirty="0">
                <a:solidFill>
                  <a:srgbClr val="0A7AA2"/>
                </a:solidFill>
                <a:latin typeface="Times New Roman" panose="02020603050405020304" pitchFamily="18" charset="0"/>
                <a:ea typeface="方正汉真广标简体" panose="02000000000000000000" pitchFamily="2" charset="-122"/>
                <a:cs typeface="Times New Roman" panose="02020603050405020304" pitchFamily="18" charset="0"/>
              </a:rPr>
              <a:t>KHÁM PHÁ LỨA TUỔI VÀ MÔI TRƯỜNG HỌC TẬP </a:t>
            </a:r>
            <a:r>
              <a:rPr lang="vi-VN" altLang="zh-CN" sz="5400" b="1" dirty="0" smtClean="0">
                <a:solidFill>
                  <a:srgbClr val="0A7AA2"/>
                </a:solidFill>
                <a:latin typeface="Times New Roman" panose="02020603050405020304" pitchFamily="18" charset="0"/>
                <a:ea typeface="方正汉真广标简体" panose="02000000000000000000" pitchFamily="2" charset="-122"/>
                <a:cs typeface="Times New Roman" panose="02020603050405020304" pitchFamily="18" charset="0"/>
              </a:rPr>
              <a:t>MỚI (tt)</a:t>
            </a:r>
            <a:endParaRPr lang="en-US" altLang="zh-CN" sz="5400" b="1" dirty="0">
              <a:solidFill>
                <a:srgbClr val="0A7AA2"/>
              </a:solidFill>
              <a:latin typeface="Times New Roman" panose="02020603050405020304" pitchFamily="18" charset="0"/>
              <a:ea typeface="方正汉真广标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577908" y="400057"/>
            <a:ext cx="50330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</a:rPr>
              <a:t>TUẦN 3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7" name="组合 26"/>
            <p:cNvGrpSpPr/>
            <p:nvPr/>
          </p:nvGrpSpPr>
          <p:grpSpPr>
            <a:xfrm>
              <a:off x="215900" y="214361"/>
              <a:ext cx="11760200" cy="6429277"/>
              <a:chOff x="215900" y="214361"/>
              <a:chExt cx="11760200" cy="6429277"/>
            </a:xfrm>
          </p:grpSpPr>
          <p:sp>
            <p:nvSpPr>
              <p:cNvPr id="36" name="矩形 35"/>
              <p:cNvSpPr/>
              <p:nvPr/>
            </p:nvSpPr>
            <p:spPr>
              <a:xfrm>
                <a:off x="215900" y="214361"/>
                <a:ext cx="11760200" cy="64292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Montserrat SemiBold" panose="00000700000000000000" pitchFamily="2" charset="0"/>
                </a:endParaRPr>
              </a:p>
            </p:txBody>
          </p:sp>
          <p:cxnSp>
            <p:nvCxnSpPr>
              <p:cNvPr id="35" name="直接连接符 34"/>
              <p:cNvCxnSpPr/>
              <p:nvPr/>
            </p:nvCxnSpPr>
            <p:spPr>
              <a:xfrm>
                <a:off x="2437475" y="1155700"/>
                <a:ext cx="7429634" cy="0"/>
              </a:xfrm>
              <a:prstGeom prst="line">
                <a:avLst/>
              </a:prstGeom>
              <a:ln>
                <a:solidFill>
                  <a:srgbClr val="16727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组合 4"/>
          <p:cNvGrpSpPr/>
          <p:nvPr/>
        </p:nvGrpSpPr>
        <p:grpSpPr>
          <a:xfrm>
            <a:off x="4633256" y="1661812"/>
            <a:ext cx="3237320" cy="4301543"/>
            <a:chOff x="4924385" y="2108174"/>
            <a:chExt cx="2777240" cy="3690218"/>
          </a:xfrm>
        </p:grpSpPr>
        <p:sp>
          <p:nvSpPr>
            <p:cNvPr id="7" name="任意多边形 4"/>
            <p:cNvSpPr/>
            <p:nvPr/>
          </p:nvSpPr>
          <p:spPr>
            <a:xfrm rot="16200000">
              <a:off x="5088844" y="1943715"/>
              <a:ext cx="1128602" cy="1457519"/>
            </a:xfrm>
            <a:custGeom>
              <a:avLst/>
              <a:gdLst>
                <a:gd name="connsiteX0" fmla="*/ 1128602 w 1128602"/>
                <a:gd name="connsiteY0" fmla="*/ 988888 h 1457519"/>
                <a:gd name="connsiteX1" fmla="*/ 1128602 w 1128602"/>
                <a:gd name="connsiteY1" fmla="*/ 1324565 h 1457519"/>
                <a:gd name="connsiteX2" fmla="*/ 995649 w 1128602"/>
                <a:gd name="connsiteY2" fmla="*/ 1457518 h 1457519"/>
                <a:gd name="connsiteX3" fmla="*/ 867459 w 1128602"/>
                <a:gd name="connsiteY3" fmla="*/ 1329328 h 1457519"/>
                <a:gd name="connsiteX4" fmla="*/ 867459 w 1128602"/>
                <a:gd name="connsiteY4" fmla="*/ 988888 h 1457519"/>
                <a:gd name="connsiteX5" fmla="*/ 868036 w 1128602"/>
                <a:gd name="connsiteY5" fmla="*/ 988888 h 1457519"/>
                <a:gd name="connsiteX6" fmla="*/ 868036 w 1128602"/>
                <a:gd name="connsiteY6" fmla="*/ 260565 h 1457519"/>
                <a:gd name="connsiteX7" fmla="*/ 260566 w 1128602"/>
                <a:gd name="connsiteY7" fmla="*/ 260565 h 1457519"/>
                <a:gd name="connsiteX8" fmla="*/ 260566 w 1128602"/>
                <a:gd name="connsiteY8" fmla="*/ 1114618 h 1457519"/>
                <a:gd name="connsiteX9" fmla="*/ 262622 w 1128602"/>
                <a:gd name="connsiteY9" fmla="*/ 1114618 h 1457519"/>
                <a:gd name="connsiteX10" fmla="*/ 262622 w 1128602"/>
                <a:gd name="connsiteY10" fmla="*/ 1380231 h 1457519"/>
                <a:gd name="connsiteX11" fmla="*/ 134169 w 1128602"/>
                <a:gd name="connsiteY11" fmla="*/ 1251779 h 1457519"/>
                <a:gd name="connsiteX12" fmla="*/ 2 w 1128602"/>
                <a:gd name="connsiteY12" fmla="*/ 1385946 h 1457519"/>
                <a:gd name="connsiteX13" fmla="*/ 2 w 1128602"/>
                <a:gd name="connsiteY13" fmla="*/ 1457519 h 1457519"/>
                <a:gd name="connsiteX14" fmla="*/ 0 w 1128602"/>
                <a:gd name="connsiteY14" fmla="*/ 1457519 h 1457519"/>
                <a:gd name="connsiteX15" fmla="*/ 0 w 1128602"/>
                <a:gd name="connsiteY15" fmla="*/ 1114618 h 1457519"/>
                <a:gd name="connsiteX16" fmla="*/ 1 w 1128602"/>
                <a:gd name="connsiteY16" fmla="*/ 1114618 h 1457519"/>
                <a:gd name="connsiteX17" fmla="*/ 1 w 1128602"/>
                <a:gd name="connsiteY17" fmla="*/ 219063 h 1457519"/>
                <a:gd name="connsiteX18" fmla="*/ 219064 w 1128602"/>
                <a:gd name="connsiteY18" fmla="*/ 0 h 1457519"/>
                <a:gd name="connsiteX19" fmla="*/ 909538 w 1128602"/>
                <a:gd name="connsiteY19" fmla="*/ 0 h 1457519"/>
                <a:gd name="connsiteX20" fmla="*/ 1128601 w 1128602"/>
                <a:gd name="connsiteY20" fmla="*/ 219063 h 1457519"/>
                <a:gd name="connsiteX21" fmla="*/ 1128601 w 1128602"/>
                <a:gd name="connsiteY21" fmla="*/ 988888 h 145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28602" h="1457519">
                  <a:moveTo>
                    <a:pt x="1128602" y="988888"/>
                  </a:moveTo>
                  <a:lnTo>
                    <a:pt x="1128602" y="1324565"/>
                  </a:lnTo>
                  <a:lnTo>
                    <a:pt x="995649" y="1457518"/>
                  </a:lnTo>
                  <a:lnTo>
                    <a:pt x="867459" y="1329328"/>
                  </a:lnTo>
                  <a:lnTo>
                    <a:pt x="867459" y="988888"/>
                  </a:lnTo>
                  <a:lnTo>
                    <a:pt x="868036" y="988888"/>
                  </a:lnTo>
                  <a:lnTo>
                    <a:pt x="868036" y="260565"/>
                  </a:lnTo>
                  <a:lnTo>
                    <a:pt x="260566" y="260565"/>
                  </a:lnTo>
                  <a:lnTo>
                    <a:pt x="260566" y="1114618"/>
                  </a:lnTo>
                  <a:lnTo>
                    <a:pt x="262622" y="1114618"/>
                  </a:lnTo>
                  <a:lnTo>
                    <a:pt x="262622" y="1380231"/>
                  </a:lnTo>
                  <a:lnTo>
                    <a:pt x="134169" y="1251779"/>
                  </a:lnTo>
                  <a:lnTo>
                    <a:pt x="2" y="1385946"/>
                  </a:lnTo>
                  <a:lnTo>
                    <a:pt x="2" y="1457519"/>
                  </a:lnTo>
                  <a:lnTo>
                    <a:pt x="0" y="1457519"/>
                  </a:lnTo>
                  <a:lnTo>
                    <a:pt x="0" y="1114618"/>
                  </a:lnTo>
                  <a:lnTo>
                    <a:pt x="1" y="1114618"/>
                  </a:lnTo>
                  <a:lnTo>
                    <a:pt x="1" y="219063"/>
                  </a:lnTo>
                  <a:cubicBezTo>
                    <a:pt x="1" y="98078"/>
                    <a:pt x="98079" y="0"/>
                    <a:pt x="219064" y="0"/>
                  </a:cubicBezTo>
                  <a:lnTo>
                    <a:pt x="909538" y="0"/>
                  </a:lnTo>
                  <a:cubicBezTo>
                    <a:pt x="1030523" y="0"/>
                    <a:pt x="1128601" y="98078"/>
                    <a:pt x="1128601" y="219063"/>
                  </a:cubicBezTo>
                  <a:lnTo>
                    <a:pt x="1128601" y="988888"/>
                  </a:lnTo>
                  <a:close/>
                </a:path>
              </a:pathLst>
            </a:custGeom>
            <a:solidFill>
              <a:srgbClr val="1672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 rot="5400000" flipH="1">
              <a:off x="6408565" y="2796506"/>
              <a:ext cx="1128602" cy="1457519"/>
            </a:xfrm>
            <a:custGeom>
              <a:avLst/>
              <a:gdLst>
                <a:gd name="connsiteX0" fmla="*/ 1128602 w 1128602"/>
                <a:gd name="connsiteY0" fmla="*/ 988888 h 1457519"/>
                <a:gd name="connsiteX1" fmla="*/ 1128602 w 1128602"/>
                <a:gd name="connsiteY1" fmla="*/ 1324565 h 1457519"/>
                <a:gd name="connsiteX2" fmla="*/ 995649 w 1128602"/>
                <a:gd name="connsiteY2" fmla="*/ 1457518 h 1457519"/>
                <a:gd name="connsiteX3" fmla="*/ 867459 w 1128602"/>
                <a:gd name="connsiteY3" fmla="*/ 1329328 h 1457519"/>
                <a:gd name="connsiteX4" fmla="*/ 867459 w 1128602"/>
                <a:gd name="connsiteY4" fmla="*/ 988888 h 1457519"/>
                <a:gd name="connsiteX5" fmla="*/ 868036 w 1128602"/>
                <a:gd name="connsiteY5" fmla="*/ 988888 h 1457519"/>
                <a:gd name="connsiteX6" fmla="*/ 868036 w 1128602"/>
                <a:gd name="connsiteY6" fmla="*/ 260565 h 1457519"/>
                <a:gd name="connsiteX7" fmla="*/ 260566 w 1128602"/>
                <a:gd name="connsiteY7" fmla="*/ 260565 h 1457519"/>
                <a:gd name="connsiteX8" fmla="*/ 260566 w 1128602"/>
                <a:gd name="connsiteY8" fmla="*/ 1114618 h 1457519"/>
                <a:gd name="connsiteX9" fmla="*/ 262622 w 1128602"/>
                <a:gd name="connsiteY9" fmla="*/ 1114618 h 1457519"/>
                <a:gd name="connsiteX10" fmla="*/ 262622 w 1128602"/>
                <a:gd name="connsiteY10" fmla="*/ 1380231 h 1457519"/>
                <a:gd name="connsiteX11" fmla="*/ 134169 w 1128602"/>
                <a:gd name="connsiteY11" fmla="*/ 1251779 h 1457519"/>
                <a:gd name="connsiteX12" fmla="*/ 2 w 1128602"/>
                <a:gd name="connsiteY12" fmla="*/ 1385946 h 1457519"/>
                <a:gd name="connsiteX13" fmla="*/ 2 w 1128602"/>
                <a:gd name="connsiteY13" fmla="*/ 1457519 h 1457519"/>
                <a:gd name="connsiteX14" fmla="*/ 0 w 1128602"/>
                <a:gd name="connsiteY14" fmla="*/ 1457519 h 1457519"/>
                <a:gd name="connsiteX15" fmla="*/ 0 w 1128602"/>
                <a:gd name="connsiteY15" fmla="*/ 1114618 h 1457519"/>
                <a:gd name="connsiteX16" fmla="*/ 1 w 1128602"/>
                <a:gd name="connsiteY16" fmla="*/ 1114618 h 1457519"/>
                <a:gd name="connsiteX17" fmla="*/ 1 w 1128602"/>
                <a:gd name="connsiteY17" fmla="*/ 219063 h 1457519"/>
                <a:gd name="connsiteX18" fmla="*/ 219064 w 1128602"/>
                <a:gd name="connsiteY18" fmla="*/ 0 h 1457519"/>
                <a:gd name="connsiteX19" fmla="*/ 909538 w 1128602"/>
                <a:gd name="connsiteY19" fmla="*/ 0 h 1457519"/>
                <a:gd name="connsiteX20" fmla="*/ 1128601 w 1128602"/>
                <a:gd name="connsiteY20" fmla="*/ 219063 h 1457519"/>
                <a:gd name="connsiteX21" fmla="*/ 1128601 w 1128602"/>
                <a:gd name="connsiteY21" fmla="*/ 988888 h 145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28602" h="1457519">
                  <a:moveTo>
                    <a:pt x="1128602" y="988888"/>
                  </a:moveTo>
                  <a:lnTo>
                    <a:pt x="1128602" y="1324565"/>
                  </a:lnTo>
                  <a:lnTo>
                    <a:pt x="995649" y="1457518"/>
                  </a:lnTo>
                  <a:lnTo>
                    <a:pt x="867459" y="1329328"/>
                  </a:lnTo>
                  <a:lnTo>
                    <a:pt x="867459" y="988888"/>
                  </a:lnTo>
                  <a:lnTo>
                    <a:pt x="868036" y="988888"/>
                  </a:lnTo>
                  <a:lnTo>
                    <a:pt x="868036" y="260565"/>
                  </a:lnTo>
                  <a:lnTo>
                    <a:pt x="260566" y="260565"/>
                  </a:lnTo>
                  <a:lnTo>
                    <a:pt x="260566" y="1114618"/>
                  </a:lnTo>
                  <a:lnTo>
                    <a:pt x="262622" y="1114618"/>
                  </a:lnTo>
                  <a:lnTo>
                    <a:pt x="262622" y="1380231"/>
                  </a:lnTo>
                  <a:lnTo>
                    <a:pt x="134169" y="1251779"/>
                  </a:lnTo>
                  <a:lnTo>
                    <a:pt x="2" y="1385946"/>
                  </a:lnTo>
                  <a:lnTo>
                    <a:pt x="2" y="1457519"/>
                  </a:lnTo>
                  <a:lnTo>
                    <a:pt x="0" y="1457519"/>
                  </a:lnTo>
                  <a:lnTo>
                    <a:pt x="0" y="1114618"/>
                  </a:lnTo>
                  <a:lnTo>
                    <a:pt x="1" y="1114618"/>
                  </a:lnTo>
                  <a:lnTo>
                    <a:pt x="1" y="219063"/>
                  </a:lnTo>
                  <a:cubicBezTo>
                    <a:pt x="1" y="98078"/>
                    <a:pt x="98079" y="0"/>
                    <a:pt x="219064" y="0"/>
                  </a:cubicBezTo>
                  <a:lnTo>
                    <a:pt x="909538" y="0"/>
                  </a:lnTo>
                  <a:cubicBezTo>
                    <a:pt x="1030523" y="0"/>
                    <a:pt x="1128601" y="98078"/>
                    <a:pt x="1128601" y="219063"/>
                  </a:cubicBezTo>
                  <a:lnTo>
                    <a:pt x="1128601" y="988888"/>
                  </a:lnTo>
                  <a:close/>
                </a:path>
              </a:pathLst>
            </a:custGeom>
            <a:solidFill>
              <a:srgbClr val="1672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 rot="16200000">
              <a:off x="5088844" y="3652540"/>
              <a:ext cx="1128602" cy="1457519"/>
            </a:xfrm>
            <a:custGeom>
              <a:avLst/>
              <a:gdLst>
                <a:gd name="connsiteX0" fmla="*/ 1128602 w 1128602"/>
                <a:gd name="connsiteY0" fmla="*/ 988888 h 1457519"/>
                <a:gd name="connsiteX1" fmla="*/ 1128602 w 1128602"/>
                <a:gd name="connsiteY1" fmla="*/ 1324565 h 1457519"/>
                <a:gd name="connsiteX2" fmla="*/ 995649 w 1128602"/>
                <a:gd name="connsiteY2" fmla="*/ 1457518 h 1457519"/>
                <a:gd name="connsiteX3" fmla="*/ 867459 w 1128602"/>
                <a:gd name="connsiteY3" fmla="*/ 1329328 h 1457519"/>
                <a:gd name="connsiteX4" fmla="*/ 867459 w 1128602"/>
                <a:gd name="connsiteY4" fmla="*/ 988888 h 1457519"/>
                <a:gd name="connsiteX5" fmla="*/ 868036 w 1128602"/>
                <a:gd name="connsiteY5" fmla="*/ 988888 h 1457519"/>
                <a:gd name="connsiteX6" fmla="*/ 868036 w 1128602"/>
                <a:gd name="connsiteY6" fmla="*/ 260565 h 1457519"/>
                <a:gd name="connsiteX7" fmla="*/ 260566 w 1128602"/>
                <a:gd name="connsiteY7" fmla="*/ 260565 h 1457519"/>
                <a:gd name="connsiteX8" fmla="*/ 260566 w 1128602"/>
                <a:gd name="connsiteY8" fmla="*/ 1114618 h 1457519"/>
                <a:gd name="connsiteX9" fmla="*/ 262622 w 1128602"/>
                <a:gd name="connsiteY9" fmla="*/ 1114618 h 1457519"/>
                <a:gd name="connsiteX10" fmla="*/ 262622 w 1128602"/>
                <a:gd name="connsiteY10" fmla="*/ 1380231 h 1457519"/>
                <a:gd name="connsiteX11" fmla="*/ 134169 w 1128602"/>
                <a:gd name="connsiteY11" fmla="*/ 1251779 h 1457519"/>
                <a:gd name="connsiteX12" fmla="*/ 2 w 1128602"/>
                <a:gd name="connsiteY12" fmla="*/ 1385946 h 1457519"/>
                <a:gd name="connsiteX13" fmla="*/ 2 w 1128602"/>
                <a:gd name="connsiteY13" fmla="*/ 1457519 h 1457519"/>
                <a:gd name="connsiteX14" fmla="*/ 0 w 1128602"/>
                <a:gd name="connsiteY14" fmla="*/ 1457519 h 1457519"/>
                <a:gd name="connsiteX15" fmla="*/ 0 w 1128602"/>
                <a:gd name="connsiteY15" fmla="*/ 1114618 h 1457519"/>
                <a:gd name="connsiteX16" fmla="*/ 1 w 1128602"/>
                <a:gd name="connsiteY16" fmla="*/ 1114618 h 1457519"/>
                <a:gd name="connsiteX17" fmla="*/ 1 w 1128602"/>
                <a:gd name="connsiteY17" fmla="*/ 219063 h 1457519"/>
                <a:gd name="connsiteX18" fmla="*/ 219064 w 1128602"/>
                <a:gd name="connsiteY18" fmla="*/ 0 h 1457519"/>
                <a:gd name="connsiteX19" fmla="*/ 909538 w 1128602"/>
                <a:gd name="connsiteY19" fmla="*/ 0 h 1457519"/>
                <a:gd name="connsiteX20" fmla="*/ 1128601 w 1128602"/>
                <a:gd name="connsiteY20" fmla="*/ 219063 h 1457519"/>
                <a:gd name="connsiteX21" fmla="*/ 1128601 w 1128602"/>
                <a:gd name="connsiteY21" fmla="*/ 988888 h 145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28602" h="1457519">
                  <a:moveTo>
                    <a:pt x="1128602" y="988888"/>
                  </a:moveTo>
                  <a:lnTo>
                    <a:pt x="1128602" y="1324565"/>
                  </a:lnTo>
                  <a:lnTo>
                    <a:pt x="995649" y="1457518"/>
                  </a:lnTo>
                  <a:lnTo>
                    <a:pt x="867459" y="1329328"/>
                  </a:lnTo>
                  <a:lnTo>
                    <a:pt x="867459" y="988888"/>
                  </a:lnTo>
                  <a:lnTo>
                    <a:pt x="868036" y="988888"/>
                  </a:lnTo>
                  <a:lnTo>
                    <a:pt x="868036" y="260565"/>
                  </a:lnTo>
                  <a:lnTo>
                    <a:pt x="260566" y="260565"/>
                  </a:lnTo>
                  <a:lnTo>
                    <a:pt x="260566" y="1114618"/>
                  </a:lnTo>
                  <a:lnTo>
                    <a:pt x="262622" y="1114618"/>
                  </a:lnTo>
                  <a:lnTo>
                    <a:pt x="262622" y="1380231"/>
                  </a:lnTo>
                  <a:lnTo>
                    <a:pt x="134169" y="1251779"/>
                  </a:lnTo>
                  <a:lnTo>
                    <a:pt x="2" y="1385946"/>
                  </a:lnTo>
                  <a:lnTo>
                    <a:pt x="2" y="1457519"/>
                  </a:lnTo>
                  <a:lnTo>
                    <a:pt x="0" y="1457519"/>
                  </a:lnTo>
                  <a:lnTo>
                    <a:pt x="0" y="1114618"/>
                  </a:lnTo>
                  <a:lnTo>
                    <a:pt x="1" y="1114618"/>
                  </a:lnTo>
                  <a:lnTo>
                    <a:pt x="1" y="219063"/>
                  </a:lnTo>
                  <a:cubicBezTo>
                    <a:pt x="1" y="98078"/>
                    <a:pt x="98079" y="0"/>
                    <a:pt x="219064" y="0"/>
                  </a:cubicBezTo>
                  <a:lnTo>
                    <a:pt x="909538" y="0"/>
                  </a:lnTo>
                  <a:cubicBezTo>
                    <a:pt x="1030523" y="0"/>
                    <a:pt x="1128601" y="98078"/>
                    <a:pt x="1128601" y="219063"/>
                  </a:cubicBezTo>
                  <a:lnTo>
                    <a:pt x="1128601" y="988888"/>
                  </a:lnTo>
                  <a:close/>
                </a:path>
              </a:pathLst>
            </a:custGeom>
            <a:solidFill>
              <a:srgbClr val="1672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0" name="任意多边形 7"/>
            <p:cNvSpPr/>
            <p:nvPr/>
          </p:nvSpPr>
          <p:spPr>
            <a:xfrm rot="5400000" flipH="1">
              <a:off x="6408565" y="4505331"/>
              <a:ext cx="1128602" cy="1457519"/>
            </a:xfrm>
            <a:custGeom>
              <a:avLst/>
              <a:gdLst>
                <a:gd name="connsiteX0" fmla="*/ 1128602 w 1128602"/>
                <a:gd name="connsiteY0" fmla="*/ 988888 h 1457519"/>
                <a:gd name="connsiteX1" fmla="*/ 1128602 w 1128602"/>
                <a:gd name="connsiteY1" fmla="*/ 1324565 h 1457519"/>
                <a:gd name="connsiteX2" fmla="*/ 995649 w 1128602"/>
                <a:gd name="connsiteY2" fmla="*/ 1457518 h 1457519"/>
                <a:gd name="connsiteX3" fmla="*/ 867459 w 1128602"/>
                <a:gd name="connsiteY3" fmla="*/ 1329328 h 1457519"/>
                <a:gd name="connsiteX4" fmla="*/ 867459 w 1128602"/>
                <a:gd name="connsiteY4" fmla="*/ 988888 h 1457519"/>
                <a:gd name="connsiteX5" fmla="*/ 868036 w 1128602"/>
                <a:gd name="connsiteY5" fmla="*/ 988888 h 1457519"/>
                <a:gd name="connsiteX6" fmla="*/ 868036 w 1128602"/>
                <a:gd name="connsiteY6" fmla="*/ 260565 h 1457519"/>
                <a:gd name="connsiteX7" fmla="*/ 260566 w 1128602"/>
                <a:gd name="connsiteY7" fmla="*/ 260565 h 1457519"/>
                <a:gd name="connsiteX8" fmla="*/ 260566 w 1128602"/>
                <a:gd name="connsiteY8" fmla="*/ 1114618 h 1457519"/>
                <a:gd name="connsiteX9" fmla="*/ 262622 w 1128602"/>
                <a:gd name="connsiteY9" fmla="*/ 1114618 h 1457519"/>
                <a:gd name="connsiteX10" fmla="*/ 262622 w 1128602"/>
                <a:gd name="connsiteY10" fmla="*/ 1380231 h 1457519"/>
                <a:gd name="connsiteX11" fmla="*/ 134169 w 1128602"/>
                <a:gd name="connsiteY11" fmla="*/ 1251779 h 1457519"/>
                <a:gd name="connsiteX12" fmla="*/ 2 w 1128602"/>
                <a:gd name="connsiteY12" fmla="*/ 1385946 h 1457519"/>
                <a:gd name="connsiteX13" fmla="*/ 2 w 1128602"/>
                <a:gd name="connsiteY13" fmla="*/ 1457519 h 1457519"/>
                <a:gd name="connsiteX14" fmla="*/ 0 w 1128602"/>
                <a:gd name="connsiteY14" fmla="*/ 1457519 h 1457519"/>
                <a:gd name="connsiteX15" fmla="*/ 0 w 1128602"/>
                <a:gd name="connsiteY15" fmla="*/ 1114618 h 1457519"/>
                <a:gd name="connsiteX16" fmla="*/ 1 w 1128602"/>
                <a:gd name="connsiteY16" fmla="*/ 1114618 h 1457519"/>
                <a:gd name="connsiteX17" fmla="*/ 1 w 1128602"/>
                <a:gd name="connsiteY17" fmla="*/ 219063 h 1457519"/>
                <a:gd name="connsiteX18" fmla="*/ 219064 w 1128602"/>
                <a:gd name="connsiteY18" fmla="*/ 0 h 1457519"/>
                <a:gd name="connsiteX19" fmla="*/ 909538 w 1128602"/>
                <a:gd name="connsiteY19" fmla="*/ 0 h 1457519"/>
                <a:gd name="connsiteX20" fmla="*/ 1128601 w 1128602"/>
                <a:gd name="connsiteY20" fmla="*/ 219063 h 1457519"/>
                <a:gd name="connsiteX21" fmla="*/ 1128601 w 1128602"/>
                <a:gd name="connsiteY21" fmla="*/ 988888 h 145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28602" h="1457519">
                  <a:moveTo>
                    <a:pt x="1128602" y="988888"/>
                  </a:moveTo>
                  <a:lnTo>
                    <a:pt x="1128602" y="1324565"/>
                  </a:lnTo>
                  <a:lnTo>
                    <a:pt x="995649" y="1457518"/>
                  </a:lnTo>
                  <a:lnTo>
                    <a:pt x="867459" y="1329328"/>
                  </a:lnTo>
                  <a:lnTo>
                    <a:pt x="867459" y="988888"/>
                  </a:lnTo>
                  <a:lnTo>
                    <a:pt x="868036" y="988888"/>
                  </a:lnTo>
                  <a:lnTo>
                    <a:pt x="868036" y="260565"/>
                  </a:lnTo>
                  <a:lnTo>
                    <a:pt x="260566" y="260565"/>
                  </a:lnTo>
                  <a:lnTo>
                    <a:pt x="260566" y="1114618"/>
                  </a:lnTo>
                  <a:lnTo>
                    <a:pt x="262622" y="1114618"/>
                  </a:lnTo>
                  <a:lnTo>
                    <a:pt x="262622" y="1380231"/>
                  </a:lnTo>
                  <a:lnTo>
                    <a:pt x="134169" y="1251779"/>
                  </a:lnTo>
                  <a:lnTo>
                    <a:pt x="2" y="1385946"/>
                  </a:lnTo>
                  <a:lnTo>
                    <a:pt x="2" y="1457519"/>
                  </a:lnTo>
                  <a:lnTo>
                    <a:pt x="0" y="1457519"/>
                  </a:lnTo>
                  <a:lnTo>
                    <a:pt x="0" y="1114618"/>
                  </a:lnTo>
                  <a:lnTo>
                    <a:pt x="1" y="1114618"/>
                  </a:lnTo>
                  <a:lnTo>
                    <a:pt x="1" y="219063"/>
                  </a:lnTo>
                  <a:cubicBezTo>
                    <a:pt x="1" y="98078"/>
                    <a:pt x="98079" y="0"/>
                    <a:pt x="219064" y="0"/>
                  </a:cubicBezTo>
                  <a:lnTo>
                    <a:pt x="909538" y="0"/>
                  </a:lnTo>
                  <a:cubicBezTo>
                    <a:pt x="1030523" y="0"/>
                    <a:pt x="1128601" y="98078"/>
                    <a:pt x="1128601" y="219063"/>
                  </a:cubicBezTo>
                  <a:lnTo>
                    <a:pt x="1128601" y="988888"/>
                  </a:lnTo>
                  <a:close/>
                </a:path>
              </a:pathLst>
            </a:custGeom>
            <a:solidFill>
              <a:srgbClr val="1672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191724" y="2359487"/>
              <a:ext cx="592981" cy="554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chemeClr val="bg1">
                      <a:lumMod val="50000"/>
                    </a:schemeClr>
                  </a:solidFill>
                  <a:latin typeface="Montserrat SemiBold" panose="00000700000000000000" pitchFamily="2" charset="0"/>
                  <a:ea typeface="字魂35号-经典雅黑" panose="02000000000000000000" pitchFamily="2" charset="-122"/>
                </a:rPr>
                <a:t>01</a:t>
              </a:r>
              <a:endParaRPr lang="zh-CN" altLang="en-US" sz="3600" dirty="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663939" y="3207592"/>
              <a:ext cx="656240" cy="554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chemeClr val="bg1">
                      <a:lumMod val="50000"/>
                    </a:schemeClr>
                  </a:solidFill>
                  <a:latin typeface="Montserrat SemiBold" panose="00000700000000000000" pitchFamily="2" charset="0"/>
                  <a:ea typeface="字魂35号-经典雅黑" panose="02000000000000000000" pitchFamily="2" charset="-122"/>
                </a:rPr>
                <a:t>02</a:t>
              </a:r>
              <a:endParaRPr lang="zh-CN" altLang="en-US" sz="3600" dirty="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173166" y="4058133"/>
              <a:ext cx="656240" cy="554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chemeClr val="bg1">
                      <a:lumMod val="50000"/>
                    </a:schemeClr>
                  </a:solidFill>
                  <a:latin typeface="Montserrat SemiBold" panose="00000700000000000000" pitchFamily="2" charset="0"/>
                  <a:ea typeface="字魂35号-经典雅黑" panose="02000000000000000000" pitchFamily="2" charset="-122"/>
                </a:rPr>
                <a:t>03</a:t>
              </a:r>
              <a:endParaRPr lang="zh-CN" altLang="en-US" sz="3600" dirty="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663939" y="4910924"/>
              <a:ext cx="694745" cy="554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chemeClr val="bg1">
                      <a:lumMod val="50000"/>
                    </a:schemeClr>
                  </a:solidFill>
                  <a:latin typeface="Montserrat SemiBold" panose="00000700000000000000" pitchFamily="2" charset="0"/>
                  <a:ea typeface="字魂35号-经典雅黑" panose="02000000000000000000" pitchFamily="2" charset="-122"/>
                </a:rPr>
                <a:t>04</a:t>
              </a:r>
              <a:endParaRPr lang="zh-CN" altLang="en-US" sz="3600" dirty="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373246" y="1282802"/>
            <a:ext cx="4172488" cy="1972276"/>
          </a:xfrm>
          <a:prstGeom prst="rect">
            <a:avLst/>
          </a:prstGeom>
          <a:solidFill>
            <a:srgbClr val="5D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2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Lắng nghe thầy cô giảng, không làm việc riêng hay nói chuyện trong giờ </a:t>
            </a:r>
            <a:r>
              <a:rPr lang="vi-VN" sz="2200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học</a:t>
            </a:r>
            <a:r>
              <a:rPr lang="en-US" sz="22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967991" y="2315107"/>
            <a:ext cx="3850763" cy="1885015"/>
          </a:xfrm>
          <a:prstGeom prst="rect">
            <a:avLst/>
          </a:prstGeom>
          <a:solidFill>
            <a:srgbClr val="5D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2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Nghiêm túc thực hiện các nhiệm vụ học </a:t>
            </a:r>
            <a:r>
              <a:rPr lang="vi-VN" sz="2200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tập</a:t>
            </a:r>
            <a:r>
              <a:rPr lang="en-US" sz="22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.</a:t>
            </a:r>
            <a:r>
              <a:rPr lang="en-US" sz="2200" dirty="0" smtClean="0">
                <a:solidFill>
                  <a:schemeClr val="bg1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endParaRPr lang="en-US" sz="2200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62766" y="3403673"/>
            <a:ext cx="4172488" cy="2171526"/>
          </a:xfrm>
          <a:prstGeom prst="rect">
            <a:avLst/>
          </a:prstGeom>
          <a:solidFill>
            <a:srgbClr val="5D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2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Luôn kết hợp với việc lắng nghe với quan sát những hành động, việc làm, hình ảnh được thầy cô giới</a:t>
            </a:r>
            <a:r>
              <a:rPr lang="en-US" sz="22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vi-VN" sz="22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thiệu trong bài học, ...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vi-VN" sz="22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đồng thời ghi chép đầy đủ những điều cần </a:t>
            </a:r>
            <a:r>
              <a:rPr lang="vi-VN" sz="2200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thiết</a:t>
            </a:r>
            <a:r>
              <a:rPr lang="en-US" sz="2200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.</a:t>
            </a:r>
            <a:r>
              <a:rPr lang="en-US" sz="2200" dirty="0" smtClean="0">
                <a:solidFill>
                  <a:schemeClr val="bg1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endParaRPr lang="en-US" sz="2200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950478" y="4373288"/>
            <a:ext cx="3878756" cy="1885015"/>
          </a:xfrm>
          <a:prstGeom prst="rect">
            <a:avLst/>
          </a:prstGeom>
          <a:solidFill>
            <a:srgbClr val="5D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2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Mạnh dạn hỏi thầy cô khi thấy mình chưa </a:t>
            </a:r>
            <a:r>
              <a:rPr lang="vi-VN" sz="2200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hiểu</a:t>
            </a:r>
            <a:r>
              <a:rPr lang="en-US" sz="2200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.</a:t>
            </a:r>
            <a:r>
              <a:rPr lang="en-US" sz="2200" dirty="0" smtClean="0">
                <a:solidFill>
                  <a:schemeClr val="bg1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endParaRPr lang="en-US" sz="2200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1" name="矩形 15"/>
          <p:cNvSpPr/>
          <p:nvPr/>
        </p:nvSpPr>
        <p:spPr>
          <a:xfrm>
            <a:off x="284205" y="468082"/>
            <a:ext cx="1136821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3200" b="1" spc="600" noProof="1">
                <a:solidFill>
                  <a:srgbClr val="5DA2B1"/>
                </a:solidFill>
                <a:latin typeface="Calibri Light" panose="020F0302020204030204" pitchFamily="34" charset="0"/>
                <a:ea typeface="Montserrat" panose="00000500000000000000" charset="0"/>
                <a:cs typeface="Calibri Light" panose="020F0302020204030204" pitchFamily="34" charset="0"/>
                <a:sym typeface="Arial" panose="020B0604020202020204" pitchFamily="34" charset="0"/>
              </a:rPr>
              <a:t>RÈN LUYỆN ĐỂ THÍCH ỨNG VỚI SỰ THAY ĐỔI</a:t>
            </a:r>
            <a:endParaRPr lang="en-US" altLang="zh-CN" sz="3200" b="1" spc="600" noProof="1">
              <a:solidFill>
                <a:srgbClr val="5DA2B1"/>
              </a:solidFill>
              <a:latin typeface="Calibri Light" panose="020F0302020204030204" pitchFamily="34" charset="0"/>
              <a:ea typeface="Montserrat" panose="00000500000000000000" charset="0"/>
              <a:cs typeface="Calibri Light" panose="020F03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397" y="960524"/>
            <a:ext cx="2195837" cy="994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611" y="41856"/>
            <a:ext cx="12192000" cy="68580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674254" y="1503951"/>
            <a:ext cx="8796270" cy="676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dist" eaLnBrk="1" hangingPunct="1">
              <a:defRPr/>
            </a:pPr>
            <a:endParaRPr lang="en-US" altLang="zh-CN" sz="4400" spc="600" noProof="1">
              <a:solidFill>
                <a:srgbClr val="53A694"/>
              </a:solidFill>
              <a:latin typeface="+mj-lt"/>
              <a:ea typeface="Montserrat" panose="00000500000000000000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矩形 15"/>
          <p:cNvSpPr/>
          <p:nvPr/>
        </p:nvSpPr>
        <p:spPr>
          <a:xfrm>
            <a:off x="1535927" y="1503680"/>
            <a:ext cx="8934283" cy="12306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sz="4000" b="1" spc="600" noProof="1" smtClean="0">
                <a:solidFill>
                  <a:srgbClr val="53A694"/>
                </a:solidFill>
                <a:latin typeface="+mj-lt"/>
                <a:ea typeface="Montserrat" panose="00000500000000000000" charset="0"/>
                <a:cs typeface="+mj-lt"/>
                <a:sym typeface="Arial" panose="020B0604020202020204" pitchFamily="34" charset="0"/>
              </a:rPr>
              <a:t> </a:t>
            </a:r>
            <a:r>
              <a:rPr lang="en-US" sz="4000" b="1" spc="600" noProof="1" smtClean="0">
                <a:solidFill>
                  <a:srgbClr val="FF0000"/>
                </a:solidFill>
                <a:latin typeface="+mj-lt"/>
                <a:ea typeface="Montserrat" panose="00000500000000000000" charset="0"/>
                <a:cs typeface="+mj-lt"/>
                <a:sym typeface="Arial" panose="020B0604020202020204" pitchFamily="34" charset="0"/>
              </a:rPr>
              <a:t>2.Thực hành rèn luyện thích ứng với sự thay đổi: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2B80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文本框 3"/>
          <p:cNvSpPr txBox="1"/>
          <p:nvPr/>
        </p:nvSpPr>
        <p:spPr>
          <a:xfrm>
            <a:off x="3806631" y="612869"/>
            <a:ext cx="4379130" cy="521970"/>
          </a:xfrm>
          <a:prstGeom prst="rect">
            <a:avLst/>
          </a:prstGeom>
          <a:solidFill>
            <a:srgbClr val="2B80A5"/>
          </a:solidFill>
          <a:ln w="12700">
            <a:solidFill>
              <a:srgbClr val="50987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vi-VN" altLang="zh-CN" sz="2800" b="1" spc="600" dirty="0">
                <a:solidFill>
                  <a:schemeClr val="bg1"/>
                </a:solidFill>
                <a:latin typeface="+mj-lt"/>
                <a:ea typeface="Microsoft YaHei" panose="020B0503020204020204" charset="-122"/>
                <a:cs typeface="Calibri" panose="020F0502020204030204" pitchFamily="34" charset="0"/>
              </a:rPr>
              <a:t>NHIỆM VỤ </a:t>
            </a:r>
            <a:r>
              <a:rPr kumimoji="1" lang="en-US" altLang="vi-VN" sz="2800" b="1" spc="600" dirty="0">
                <a:solidFill>
                  <a:schemeClr val="bg1"/>
                </a:solidFill>
                <a:latin typeface="+mj-lt"/>
                <a:ea typeface="Microsoft YaHei" panose="020B0503020204020204" charset="-122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325684" y="1655805"/>
            <a:ext cx="7540631" cy="28914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600" b="1" dirty="0">
                <a:solidFill>
                  <a:srgbClr val="EF95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BẠN HÒA ĐỒNG VỚI MÔI TRƯỜNG HỌC TẬP MỚI</a:t>
            </a:r>
            <a:r>
              <a:rPr lang="en-US" sz="4800" dirty="0">
                <a:solidFill>
                  <a:srgbClr val="EF95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400" b="1" spc="300" noProof="1">
              <a:solidFill>
                <a:srgbClr val="EF9595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flipH="1"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2B80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3"/>
          <p:cNvSpPr txBox="1"/>
          <p:nvPr/>
        </p:nvSpPr>
        <p:spPr>
          <a:xfrm>
            <a:off x="2548763" y="544620"/>
            <a:ext cx="6769275" cy="707886"/>
          </a:xfrm>
          <a:prstGeom prst="rect">
            <a:avLst/>
          </a:prstGeom>
          <a:solidFill>
            <a:srgbClr val="2B80A5"/>
          </a:solidFill>
          <a:ln w="12700">
            <a:solidFill>
              <a:srgbClr val="50987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vi-VN" altLang="zh-CN" sz="4000" b="1" spc="600" dirty="0">
                <a:solidFill>
                  <a:schemeClr val="bg1"/>
                </a:solidFill>
                <a:latin typeface="+mj-lt"/>
                <a:ea typeface="Microsoft YaHei" panose="020B0503020204020204" charset="-122"/>
                <a:cs typeface="Calibri" panose="020F0502020204030204" pitchFamily="34" charset="0"/>
              </a:rPr>
              <a:t>XỬ LÝ TÌNH HUỐNG</a:t>
            </a:r>
            <a:endParaRPr kumimoji="1" lang="zh-CN" altLang="en-US" sz="4000" b="1" spc="600" dirty="0">
              <a:solidFill>
                <a:schemeClr val="bg1"/>
              </a:solidFill>
              <a:latin typeface="+mj-lt"/>
              <a:ea typeface="Microsoft YaHei" panose="020B0503020204020204" charset="-122"/>
              <a:cs typeface="Calibri" panose="020F0502020204030204" pitchFamily="34" charset="0"/>
            </a:endParaRPr>
          </a:p>
        </p:txBody>
      </p:sp>
      <p:pic>
        <p:nvPicPr>
          <p:cNvPr id="11" name="Picture 10" descr="Graphical user interface, text, application, website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3" t="39357" r="53648" b="38795"/>
          <a:stretch>
            <a:fillRect/>
          </a:stretch>
        </p:blipFill>
        <p:spPr>
          <a:xfrm>
            <a:off x="1707614" y="1630497"/>
            <a:ext cx="8505022" cy="426820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9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4" t="63388" r="18397" b="11475"/>
          <a:stretch>
            <a:fillRect/>
          </a:stretch>
        </p:blipFill>
        <p:spPr>
          <a:xfrm>
            <a:off x="1487606" y="1360358"/>
            <a:ext cx="9517673" cy="53653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48763" y="544620"/>
            <a:ext cx="6769275" cy="707886"/>
          </a:xfrm>
          <a:prstGeom prst="rect">
            <a:avLst/>
          </a:prstGeom>
          <a:solidFill>
            <a:srgbClr val="2B80A5"/>
          </a:solidFill>
          <a:ln w="12700">
            <a:solidFill>
              <a:srgbClr val="50987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vi-VN" altLang="zh-CN" sz="4000" b="1" spc="600" dirty="0">
                <a:solidFill>
                  <a:schemeClr val="bg1"/>
                </a:solidFill>
                <a:latin typeface="iCiel Cadena" panose="02000503000000020004" pitchFamily="2" charset="77"/>
                <a:ea typeface="Microsoft YaHei" panose="020B0503020204020204" charset="-122"/>
                <a:cs typeface="Calibri" panose="020F0502020204030204" pitchFamily="34" charset="0"/>
              </a:rPr>
              <a:t>XỬ LÝ TÌNH HUỐNG</a:t>
            </a:r>
            <a:endParaRPr kumimoji="1" lang="zh-CN" altLang="en-US" sz="4000" b="1" spc="600" dirty="0">
              <a:solidFill>
                <a:schemeClr val="bg1"/>
              </a:solidFill>
              <a:latin typeface="iCiel Cadena" panose="02000503000000020004" pitchFamily="2" charset="77"/>
              <a:ea typeface="Microsoft YaHei" panose="020B0503020204020204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09494" y="541486"/>
            <a:ext cx="10208238" cy="430887"/>
            <a:chOff x="-2735642" y="711305"/>
            <a:chExt cx="11085257" cy="430887"/>
          </a:xfrm>
        </p:grpSpPr>
        <p:sp>
          <p:nvSpPr>
            <p:cNvPr id="3" name="矩形 2"/>
            <p:cNvSpPr/>
            <p:nvPr/>
          </p:nvSpPr>
          <p:spPr>
            <a:xfrm>
              <a:off x="7105345" y="939542"/>
              <a:ext cx="1244270" cy="45719"/>
            </a:xfrm>
            <a:prstGeom prst="rect">
              <a:avLst/>
            </a:prstGeom>
            <a:solidFill>
              <a:srgbClr val="2B8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-1593654" y="711305"/>
              <a:ext cx="8698997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vi-VN" altLang="zh-CN" sz="2800" b="1" spc="300" dirty="0">
                  <a:solidFill>
                    <a:srgbClr val="2B80A5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  <a:sym typeface="Arial" panose="020B0604020202020204" pitchFamily="34" charset="0"/>
                </a:rPr>
                <a:t>GÓC THỰC HÀNH</a:t>
              </a:r>
              <a:endParaRPr lang="zh-CN" altLang="en-US" sz="2800" b="1" spc="300" dirty="0">
                <a:solidFill>
                  <a:srgbClr val="2B80A5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-2735642" y="939542"/>
              <a:ext cx="1051961" cy="45719"/>
            </a:xfrm>
            <a:prstGeom prst="rect">
              <a:avLst/>
            </a:prstGeom>
            <a:solidFill>
              <a:srgbClr val="2B8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909494" y="2142700"/>
            <a:ext cx="5040930" cy="2532740"/>
          </a:xfrm>
          <a:prstGeom prst="roundRect">
            <a:avLst/>
          </a:prstGeom>
          <a:solidFill>
            <a:srgbClr val="5DA2B1"/>
          </a:solidFill>
          <a:ln>
            <a:solidFill>
              <a:srgbClr val="5DA2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Em</a:t>
            </a:r>
            <a:r>
              <a:rPr lang="en-US" sz="3200" dirty="0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hãy</a:t>
            </a:r>
            <a:r>
              <a:rPr lang="en-US" sz="3200" dirty="0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viết</a:t>
            </a:r>
            <a:r>
              <a:rPr lang="en-US" sz="3200" dirty="0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ra</a:t>
            </a:r>
            <a:r>
              <a:rPr lang="en-US" sz="3200" dirty="0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sz="3200" dirty="0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khó</a:t>
            </a:r>
            <a:r>
              <a:rPr lang="en-US" sz="3200" dirty="0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khăn</a:t>
            </a:r>
            <a:r>
              <a:rPr lang="en-US" sz="3200" dirty="0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3200" dirty="0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em</a:t>
            </a:r>
            <a:r>
              <a:rPr lang="en-US" sz="3200" dirty="0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3200" dirty="0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 smtClean="0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3200" dirty="0" smtClean="0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3200" dirty="0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sz="3200" dirty="0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nhóm</a:t>
            </a:r>
            <a:r>
              <a:rPr lang="en-US" sz="3200" dirty="0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cũng</a:t>
            </a:r>
            <a:r>
              <a:rPr lang="en-US" sz="3200" dirty="0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tư</a:t>
            </a:r>
            <a:r>
              <a:rPr lang="en-US" sz="3200" dirty="0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vấn</a:t>
            </a:r>
            <a:r>
              <a:rPr lang="en-US" sz="3200" dirty="0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giúp</a:t>
            </a:r>
            <a:r>
              <a:rPr lang="en-US" sz="3200" dirty="0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 smtClean="0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đỡ</a:t>
            </a:r>
            <a:r>
              <a:rPr lang="en-US" sz="3200" dirty="0" smtClean="0">
                <a:latin typeface="#9Slide07 SVNHogfish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3200" dirty="0">
              <a:latin typeface="#9Slide07 SVNHogfish" panose="02000503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11" descr="A couple of people posing for the camera&#10;&#10;Description automatically generated with low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687" y="1480890"/>
            <a:ext cx="5346700" cy="42291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7071" y="17762"/>
            <a:ext cx="328411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37" y="17762"/>
            <a:ext cx="5847009" cy="684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52">
            <a:hlinkClick r:id=""/>
          </p:cNvPr>
          <p:cNvSpPr>
            <a:spLocks noChangeArrowheads="1"/>
          </p:cNvSpPr>
          <p:nvPr/>
        </p:nvSpPr>
        <p:spPr bwMode="gray">
          <a:xfrm>
            <a:off x="2119246" y="1269241"/>
            <a:ext cx="4868407" cy="730296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</a:p>
          <a:p>
            <a:pPr algn="ctr" eaLnBrk="0" hangingPunct="0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HƯỚNG DẪN VỀ NHÀ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l" eaLnBrk="0" hangingPunct="0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1996417" y="2261696"/>
            <a:ext cx="5114066" cy="1289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0A7AA2"/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0A7AA2"/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A7AA2"/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solidFill>
                  <a:srgbClr val="0A7AA2"/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 smtClean="0">
                <a:solidFill>
                  <a:srgbClr val="0A7AA2"/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 smtClean="0">
                <a:solidFill>
                  <a:srgbClr val="0A7AA2"/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A7AA2"/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 smtClean="0">
                <a:solidFill>
                  <a:srgbClr val="0A7AA2"/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7.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0A7AA2"/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rgbClr val="0A7AA2"/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A7AA2"/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 smtClean="0">
                <a:solidFill>
                  <a:srgbClr val="0A7AA2"/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A7AA2"/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 smtClean="0">
                <a:solidFill>
                  <a:srgbClr val="0A7AA2"/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A7AA2"/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 smtClean="0">
                <a:solidFill>
                  <a:srgbClr val="0A7AA2"/>
                </a:solidFill>
                <a:latin typeface="SVN-Trebuchets" panose="02040603050506020204" pitchFamily="18" charset="0"/>
                <a:cs typeface="Times New Roman" panose="02020603050405020304" pitchFamily="18" charset="0"/>
              </a:rPr>
              <a:t> 9,10,11.</a:t>
            </a:r>
            <a:endParaRPr lang="en-US" sz="2800" b="1" dirty="0">
              <a:solidFill>
                <a:srgbClr val="0A7AA2"/>
              </a:solidFill>
              <a:latin typeface="SVN-Trebuchets" panose="02040603050506020204" pitchFamily="18" charset="0"/>
            </a:endParaRPr>
          </a:p>
        </p:txBody>
      </p:sp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0"/>
            <a:ext cx="11063111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063" tIns="68031" rIns="136063" bIns="68031"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 descr="Bộ ảnh động Powerpoint tạm biệt đẹp, dễ thương đến không ng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4815"/>
            <a:ext cx="12192000" cy="386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53793" y="539543"/>
            <a:ext cx="11410682" cy="7276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r>
              <a:rPr lang="en-US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CHỦ ĐỀ 1: KHÁM PHÁ LỨA TUỔI VÀ MÔI TRƯỜNG HỌC TẬP MỚI</a:t>
            </a:r>
            <a:r>
              <a:rPr lang="en-US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500" dirty="0" smtClean="0"/>
              <a:t> </a:t>
            </a:r>
            <a:endParaRPr lang="en-US" sz="25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53793" y="1485901"/>
            <a:ext cx="1370964" cy="997268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6063" tIns="68031" rIns="136063" bIns="68031" rtlCol="0" anchor="ctr"/>
          <a:lstStyle/>
          <a:p>
            <a:pPr algn="ctr"/>
            <a:endParaRPr lang="en-US"/>
          </a:p>
        </p:txBody>
      </p:sp>
      <p:sp>
        <p:nvSpPr>
          <p:cNvPr id="6" name="AutoShape 52">
            <a:hlinkClick r:id=""/>
          </p:cNvPr>
          <p:cNvSpPr>
            <a:spLocks noChangeArrowheads="1"/>
          </p:cNvSpPr>
          <p:nvPr/>
        </p:nvSpPr>
        <p:spPr bwMode="gray">
          <a:xfrm>
            <a:off x="1924756" y="1551113"/>
            <a:ext cx="7559860" cy="69723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136063" tIns="68031" rIns="136063" bIns="68031" anchor="ctr"/>
          <a:lstStyle/>
          <a:p>
            <a:pPr algn="ctr">
              <a:defRPr/>
            </a:pPr>
            <a:r>
              <a:rPr lang="en-US" altLang="zh-CN" sz="2000" b="1" spc="600" dirty="0">
                <a:solidFill>
                  <a:schemeClr val="tx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Arial" panose="020B0604020202020204" pitchFamily="34" charset="0"/>
              </a:rPr>
              <a:t>DÀNH THỜI GIAN CHO </a:t>
            </a:r>
            <a:endParaRPr lang="en-US" altLang="zh-CN" sz="2000" b="1" spc="600" dirty="0" smtClean="0">
              <a:solidFill>
                <a:schemeClr val="tx1"/>
              </a:solidFill>
              <a:latin typeface="Times New Roman" panose="02020603050405020304" pitchFamily="18" charset="0"/>
              <a:ea typeface="Montserrat" panose="00000500000000000000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>
              <a:defRPr/>
            </a:pPr>
            <a:r>
              <a:rPr lang="en-US" altLang="zh-CN" sz="2000" b="1" spc="600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Arial" panose="020B0604020202020204" pitchFamily="34" charset="0"/>
              </a:rPr>
              <a:t>SỞ THÍCH CỦA EM</a:t>
            </a:r>
            <a:endParaRPr lang="vi-VN" altLang="zh-CN" sz="2000" b="1" spc="600" dirty="0">
              <a:solidFill>
                <a:schemeClr val="tx1"/>
              </a:solidFill>
              <a:latin typeface="Times New Roman" panose="02020603050405020304" pitchFamily="18" charset="0"/>
              <a:ea typeface="Montserrat" panose="00000500000000000000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53793" y="2866073"/>
            <a:ext cx="1370963" cy="106299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36063" tIns="68031" rIns="136063" bIns="68031" rtlCol="0" anchor="ctr"/>
          <a:lstStyle/>
          <a:p>
            <a:pPr algn="ctr"/>
            <a:endParaRPr lang="en-US"/>
          </a:p>
        </p:txBody>
      </p:sp>
      <p:sp>
        <p:nvSpPr>
          <p:cNvPr id="8" name="AutoShape 52">
            <a:hlinkClick r:id=""/>
          </p:cNvPr>
          <p:cNvSpPr>
            <a:spLocks noChangeArrowheads="1"/>
          </p:cNvSpPr>
          <p:nvPr/>
        </p:nvSpPr>
        <p:spPr bwMode="gray">
          <a:xfrm>
            <a:off x="1853259" y="3079433"/>
            <a:ext cx="7883169" cy="697230"/>
          </a:xfrm>
          <a:prstGeom prst="roundRect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36063" tIns="68031" rIns="136063" bIns="68031" anchor="ctr"/>
          <a:lstStyle/>
          <a:p>
            <a:pPr algn="ctr">
              <a:defRPr/>
            </a:pPr>
            <a:r>
              <a:rPr lang="vi-VN" altLang="zh-CN" sz="2000" b="1" spc="600" dirty="0">
                <a:solidFill>
                  <a:schemeClr val="tx1"/>
                </a:solidFill>
                <a:latin typeface="+mj-lt"/>
                <a:ea typeface="Montserrat" panose="00000500000000000000" charset="0"/>
                <a:cs typeface="Calibri Light" panose="020F0302020204030204" pitchFamily="34" charset="0"/>
                <a:sym typeface="Arial" panose="020B0604020202020204" pitchFamily="34" charset="0"/>
              </a:rPr>
              <a:t>RÈN LUYỆN </a:t>
            </a:r>
            <a:r>
              <a:rPr lang="vi-VN" altLang="zh-CN" sz="2000" b="1" spc="600" dirty="0" smtClean="0">
                <a:solidFill>
                  <a:schemeClr val="tx1"/>
                </a:solidFill>
                <a:latin typeface="+mj-lt"/>
                <a:ea typeface="Montserrat" panose="00000500000000000000" charset="0"/>
                <a:cs typeface="Calibri Light" panose="020F0302020204030204" pitchFamily="34" charset="0"/>
                <a:sym typeface="Arial" panose="020B0604020202020204" pitchFamily="34" charset="0"/>
              </a:rPr>
              <a:t>ĐỂ </a:t>
            </a:r>
            <a:r>
              <a:rPr lang="vi-VN" altLang="zh-CN" sz="2000" b="1" spc="600" dirty="0">
                <a:solidFill>
                  <a:schemeClr val="tx1"/>
                </a:solidFill>
                <a:latin typeface="+mj-lt"/>
                <a:ea typeface="Montserrat" panose="00000500000000000000" charset="0"/>
                <a:cs typeface="Calibri Light" panose="020F0302020204030204" pitchFamily="34" charset="0"/>
                <a:sym typeface="Arial" panose="020B0604020202020204" pitchFamily="34" charset="0"/>
              </a:rPr>
              <a:t>THÍCH ỨNG </a:t>
            </a:r>
            <a:endParaRPr lang="en-US" altLang="zh-CN" sz="2000" b="1" spc="600" dirty="0">
              <a:solidFill>
                <a:schemeClr val="tx1"/>
              </a:solidFill>
              <a:latin typeface="+mj-lt"/>
              <a:ea typeface="Montserrat" panose="00000500000000000000" charset="0"/>
              <a:cs typeface="Calibri Light" panose="020F0302020204030204" pitchFamily="34" charset="0"/>
              <a:sym typeface="Arial" panose="020B0604020202020204" pitchFamily="34" charset="0"/>
            </a:endParaRPr>
          </a:p>
          <a:p>
            <a:pPr algn="ctr">
              <a:defRPr/>
            </a:pPr>
            <a:r>
              <a:rPr lang="vi-VN" altLang="zh-CN" sz="2000" b="1" spc="600" dirty="0">
                <a:solidFill>
                  <a:schemeClr val="tx1"/>
                </a:solidFill>
                <a:latin typeface="+mj-lt"/>
                <a:ea typeface="Montserrat" panose="00000500000000000000" charset="0"/>
                <a:cs typeface="Calibri Light" panose="020F0302020204030204" pitchFamily="34" charset="0"/>
                <a:sym typeface="Arial" panose="020B0604020202020204" pitchFamily="34" charset="0"/>
              </a:rPr>
              <a:t>VỚI SỰ THAY ĐỔI</a:t>
            </a:r>
          </a:p>
        </p:txBody>
      </p:sp>
      <p:sp>
        <p:nvSpPr>
          <p:cNvPr id="10" name="Oval 9"/>
          <p:cNvSpPr/>
          <p:nvPr/>
        </p:nvSpPr>
        <p:spPr>
          <a:xfrm>
            <a:off x="553793" y="4459646"/>
            <a:ext cx="1168340" cy="95647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063" tIns="68031" rIns="136063" bIns="68031" rtlCol="0" anchor="ctr"/>
          <a:lstStyle/>
          <a:p>
            <a:pPr algn="ctr"/>
            <a:endParaRPr lang="en-US"/>
          </a:p>
        </p:txBody>
      </p:sp>
      <p:sp>
        <p:nvSpPr>
          <p:cNvPr id="11" name="AutoShape 52">
            <a:hlinkClick r:id=""/>
          </p:cNvPr>
          <p:cNvSpPr>
            <a:spLocks noChangeArrowheads="1"/>
          </p:cNvSpPr>
          <p:nvPr/>
        </p:nvSpPr>
        <p:spPr bwMode="gray">
          <a:xfrm>
            <a:off x="1731932" y="4607753"/>
            <a:ext cx="9021928" cy="69723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lIns="136063" tIns="68031" rIns="136063" bIns="68031" anchor="ctr"/>
          <a:lstStyle/>
          <a:p>
            <a:pPr algn="ctr">
              <a:defRPr/>
            </a:pPr>
            <a:r>
              <a:rPr lang="vi-VN" sz="1600" b="1" spc="600" dirty="0">
                <a:solidFill>
                  <a:schemeClr val="tx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</a:rPr>
              <a:t>GIÚP BẠN HÒA ĐỒNG VỚI MÔI TRƯỜNG HỌC TẬP MỚI</a:t>
            </a:r>
            <a:r>
              <a:rPr lang="en-US" sz="1600" b="1" spc="600" dirty="0">
                <a:solidFill>
                  <a:schemeClr val="tx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</a:rPr>
              <a:t> </a:t>
            </a:r>
            <a:endParaRPr lang="zh-CN" altLang="en-US" sz="1600" b="1" spc="600" noProof="1">
              <a:solidFill>
                <a:schemeClr val="tx1"/>
              </a:solidFill>
              <a:latin typeface="Times New Roman" panose="02020603050405020304" pitchFamily="18" charset="0"/>
              <a:ea typeface="Montserrat" panose="00000500000000000000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3" name="Text Box 13"/>
          <p:cNvSpPr txBox="1"/>
          <p:nvPr/>
        </p:nvSpPr>
        <p:spPr>
          <a:xfrm>
            <a:off x="656823" y="1600200"/>
            <a:ext cx="1150340" cy="59905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136063" tIns="68031" rIns="136063" bIns="68031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NV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Text Box 12"/>
          <p:cNvSpPr txBox="1"/>
          <p:nvPr/>
        </p:nvSpPr>
        <p:spPr>
          <a:xfrm>
            <a:off x="656823" y="3178493"/>
            <a:ext cx="1155984" cy="59905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136063" tIns="68031" rIns="136063" bIns="68031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NV.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Text Box 10"/>
          <p:cNvSpPr txBox="1"/>
          <p:nvPr/>
        </p:nvSpPr>
        <p:spPr>
          <a:xfrm>
            <a:off x="656823" y="4722053"/>
            <a:ext cx="1065310" cy="59905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136063" tIns="68031" rIns="136063" bIns="68031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NV. 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4116840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11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2B80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文本框 3"/>
          <p:cNvSpPr txBox="1"/>
          <p:nvPr/>
        </p:nvSpPr>
        <p:spPr>
          <a:xfrm>
            <a:off x="3806631" y="612869"/>
            <a:ext cx="4379130" cy="521970"/>
          </a:xfrm>
          <a:prstGeom prst="rect">
            <a:avLst/>
          </a:prstGeom>
          <a:solidFill>
            <a:srgbClr val="2B80A5"/>
          </a:solidFill>
          <a:ln w="12700">
            <a:solidFill>
              <a:srgbClr val="50987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vi-VN" altLang="zh-CN" sz="2800" b="1" spc="600" dirty="0">
                <a:solidFill>
                  <a:schemeClr val="bg1"/>
                </a:solidFill>
                <a:latin typeface="+mj-lt"/>
                <a:ea typeface="Microsoft YaHei" panose="020B0503020204020204" charset="-122"/>
                <a:cs typeface="Calibri" panose="020F0502020204030204" pitchFamily="34" charset="0"/>
              </a:rPr>
              <a:t>NHIỆM VỤ </a:t>
            </a:r>
            <a:r>
              <a:rPr kumimoji="1" lang="en-US" altLang="zh-CN" sz="2800" b="1" spc="600" dirty="0">
                <a:solidFill>
                  <a:schemeClr val="bg1"/>
                </a:solidFill>
                <a:latin typeface="+mj-lt"/>
                <a:ea typeface="Microsoft YaHei" panose="020B0503020204020204" charset="-122"/>
                <a:cs typeface="Calibri" panose="020F0502020204030204" pitchFamily="34" charset="0"/>
              </a:rPr>
              <a:t>6</a:t>
            </a:r>
            <a:endParaRPr kumimoji="1" lang="en-US" altLang="vi-VN" sz="2800" b="1" spc="600" dirty="0">
              <a:solidFill>
                <a:schemeClr val="bg1"/>
              </a:solidFill>
              <a:latin typeface="+mj-lt"/>
              <a:ea typeface="Microsoft YaHei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325684" y="1655805"/>
            <a:ext cx="7540631" cy="28914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 b="1" spc="300" noProof="1">
              <a:solidFill>
                <a:srgbClr val="2B80A5"/>
              </a:solidFill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325683" y="1946275"/>
            <a:ext cx="75239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lang="en-US" altLang="zh-CN" sz="4400" b="1" spc="600" dirty="0" smtClean="0">
                <a:solidFill>
                  <a:srgbClr val="EF9595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Arial" panose="020B0604020202020204" pitchFamily="34" charset="0"/>
              </a:rPr>
              <a:t>DÀNH THỜI GIAN CHO SỞ THÍCH </a:t>
            </a:r>
          </a:p>
          <a:p>
            <a:pPr algn="ctr" eaLnBrk="1" hangingPunct="1">
              <a:defRPr/>
            </a:pPr>
            <a:r>
              <a:rPr lang="en-US" altLang="zh-CN" sz="4400" b="1" spc="600" dirty="0" smtClean="0">
                <a:solidFill>
                  <a:srgbClr val="EF9595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Arial" panose="020B0604020202020204" pitchFamily="34" charset="0"/>
              </a:rPr>
              <a:t>CỦA EM</a:t>
            </a:r>
            <a:endParaRPr lang="vi-VN" altLang="zh-CN" sz="4400" b="1" spc="600" dirty="0">
              <a:solidFill>
                <a:srgbClr val="EF9595"/>
              </a:solidFill>
              <a:latin typeface="Times New Roman" panose="02020603050405020304" pitchFamily="18" charset="0"/>
              <a:ea typeface="Montserrat" panose="00000500000000000000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5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2586" y="338387"/>
            <a:ext cx="2333767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1" dirty="0" smtClean="0"/>
              <a:t>1</a:t>
            </a:r>
            <a:r>
              <a:rPr lang="vi-VN" sz="2800" b="1" dirty="0"/>
              <a:t>. Chia sẻ về sở </a:t>
            </a:r>
            <a:r>
              <a:rPr lang="vi-VN" sz="2800" b="1" dirty="0" smtClean="0"/>
              <a:t>thích</a:t>
            </a:r>
            <a:r>
              <a:rPr lang="en-US" sz="2800" b="1" dirty="0" smtClean="0"/>
              <a:t>:</a:t>
            </a:r>
            <a:endParaRPr lang="en-US" sz="2800" dirty="0"/>
          </a:p>
        </p:txBody>
      </p:sp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-32148" y="1606450"/>
            <a:ext cx="801076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altLang="zh-CN" sz="3200" b="1" spc="300" dirty="0" smtClean="0">
                <a:solidFill>
                  <a:srgbClr val="2B80A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spc="300" dirty="0" err="1" smtClean="0">
                <a:solidFill>
                  <a:srgbClr val="2B80A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3200" b="1" spc="300" dirty="0" smtClean="0">
                <a:solidFill>
                  <a:srgbClr val="2B80A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spc="300" dirty="0" err="1" smtClean="0">
                <a:solidFill>
                  <a:srgbClr val="2B80A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đáp</a:t>
            </a:r>
            <a:r>
              <a:rPr lang="en-US" altLang="zh-CN" sz="3200" b="1" spc="300" dirty="0" smtClean="0">
                <a:solidFill>
                  <a:srgbClr val="2B80A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spc="300" dirty="0" err="1" smtClean="0">
                <a:solidFill>
                  <a:srgbClr val="2B80A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nhanh</a:t>
            </a:r>
            <a:endParaRPr lang="zh-CN" altLang="en-US" sz="3200" b="1" spc="300" dirty="0">
              <a:solidFill>
                <a:srgbClr val="2B80A5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229029" y="815442"/>
            <a:ext cx="6763139" cy="3618288"/>
          </a:xfrm>
          <a:prstGeom prst="cloudCallout">
            <a:avLst>
              <a:gd name="adj1" fmla="val -87650"/>
              <a:gd name="adj2" fmla="val 5105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có sở thích gì? Sở thích đó có ý nghĩa như thế nào với cuộc </a:t>
            </a:r>
            <a:r>
              <a:rPr lang="vi-V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em?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1973" y="3790076"/>
            <a:ext cx="2395470" cy="3067924"/>
            <a:chOff x="835689" y="2871982"/>
            <a:chExt cx="3460077" cy="36669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689" y="2871982"/>
              <a:ext cx="3460077" cy="366693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 rot="21086610">
              <a:off x="2842615" y="5794477"/>
              <a:ext cx="425008" cy="1369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8" name="Rectangle 7"/>
          <p:cNvSpPr/>
          <p:nvPr/>
        </p:nvSpPr>
        <p:spPr>
          <a:xfrm>
            <a:off x="3640428" y="4862373"/>
            <a:ext cx="7267978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Thích học các môn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Thích chơi thể thao: đá bóng, cầu lông, đá cầu,..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du lịch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7730"/>
            <a:ext cx="3823583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/>
              <a:t>2. Trao đổi về cách thực hiện sở thích:</a:t>
            </a:r>
            <a:endParaRPr lang="en-US" sz="2400" b="1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043966" y="110599"/>
            <a:ext cx="814803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endParaRPr lang="en-US" altLang="zh-CN" sz="2800" b="1" spc="300" dirty="0" smtClean="0">
              <a:solidFill>
                <a:srgbClr val="2B80A5"/>
              </a:solidFill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marL="457200" indent="-457200" algn="ctr" eaLnBrk="1" hangingPunct="1">
              <a:buFontTx/>
              <a:buChar char="-"/>
            </a:pPr>
            <a:r>
              <a:rPr lang="en-US" altLang="zh-CN" sz="2800" b="1" spc="300" dirty="0" err="1" smtClean="0">
                <a:solidFill>
                  <a:srgbClr val="2B80A5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Arial" panose="020B0604020202020204" pitchFamily="34" charset="0"/>
              </a:rPr>
              <a:t>Thảo</a:t>
            </a:r>
            <a:r>
              <a:rPr lang="en-US" altLang="zh-CN" sz="2800" b="1" spc="300" dirty="0" smtClean="0">
                <a:solidFill>
                  <a:srgbClr val="2B80A5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spc="300" dirty="0" err="1" smtClean="0">
                <a:solidFill>
                  <a:srgbClr val="2B80A5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Arial" panose="020B0604020202020204" pitchFamily="34" charset="0"/>
              </a:rPr>
              <a:t>luận</a:t>
            </a:r>
            <a:r>
              <a:rPr lang="en-US" altLang="zh-CN" sz="2800" b="1" spc="300" dirty="0" smtClean="0">
                <a:solidFill>
                  <a:srgbClr val="2B80A5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spc="300" dirty="0" err="1" smtClean="0">
                <a:solidFill>
                  <a:srgbClr val="2B80A5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Arial" panose="020B0604020202020204" pitchFamily="34" charset="0"/>
              </a:rPr>
              <a:t>nhóm</a:t>
            </a:r>
            <a:r>
              <a:rPr lang="en-US" altLang="zh-CN" sz="2800" b="1" spc="300" dirty="0" smtClean="0">
                <a:solidFill>
                  <a:srgbClr val="2B80A5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spc="300" dirty="0" err="1" smtClean="0">
                <a:solidFill>
                  <a:srgbClr val="2B80A5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Arial" panose="020B0604020202020204" pitchFamily="34" charset="0"/>
              </a:rPr>
              <a:t>điền</a:t>
            </a:r>
            <a:r>
              <a:rPr lang="en-US" altLang="zh-CN" sz="2800" b="1" spc="300" dirty="0" smtClean="0">
                <a:solidFill>
                  <a:srgbClr val="2B80A5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spc="300" dirty="0" err="1" smtClean="0">
                <a:solidFill>
                  <a:srgbClr val="2B80A5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Arial" panose="020B0604020202020204" pitchFamily="34" charset="0"/>
              </a:rPr>
              <a:t>vào</a:t>
            </a:r>
            <a:r>
              <a:rPr lang="en-US" altLang="zh-CN" sz="2800" b="1" spc="300" dirty="0" smtClean="0">
                <a:solidFill>
                  <a:srgbClr val="2B80A5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spc="300" dirty="0" err="1" smtClean="0">
                <a:solidFill>
                  <a:srgbClr val="2B80A5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Arial" panose="020B0604020202020204" pitchFamily="34" charset="0"/>
              </a:rPr>
              <a:t>phiếu</a:t>
            </a:r>
            <a:r>
              <a:rPr lang="en-US" altLang="zh-CN" sz="2800" b="1" spc="300" dirty="0" smtClean="0">
                <a:solidFill>
                  <a:srgbClr val="2B80A5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spc="300" dirty="0" err="1" smtClean="0">
                <a:solidFill>
                  <a:srgbClr val="2B80A5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Arial" panose="020B0604020202020204" pitchFamily="34" charset="0"/>
              </a:rPr>
              <a:t>học</a:t>
            </a:r>
            <a:r>
              <a:rPr lang="en-US" altLang="zh-CN" sz="2800" b="1" spc="300" dirty="0" smtClean="0">
                <a:solidFill>
                  <a:srgbClr val="2B80A5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spc="300" dirty="0" err="1" smtClean="0">
                <a:solidFill>
                  <a:srgbClr val="2B80A5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Arial" panose="020B0604020202020204" pitchFamily="34" charset="0"/>
              </a:rPr>
              <a:t>tập</a:t>
            </a:r>
            <a:r>
              <a:rPr lang="en-US" altLang="zh-CN" sz="2800" b="1" spc="300" dirty="0" smtClean="0">
                <a:solidFill>
                  <a:srgbClr val="2B80A5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</a:p>
          <a:p>
            <a:pPr algn="ctr" eaLnBrk="1" hangingPunct="1"/>
            <a:r>
              <a:rPr lang="en-US" altLang="zh-CN" sz="2800" b="1" spc="300" dirty="0" smtClean="0">
                <a:solidFill>
                  <a:srgbClr val="2B80A5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Arial" panose="020B0604020202020204" pitchFamily="34" charset="0"/>
              </a:rPr>
              <a:t>(5 </a:t>
            </a:r>
            <a:r>
              <a:rPr lang="en-US" altLang="zh-CN" sz="2800" b="1" spc="300" dirty="0" err="1" smtClean="0">
                <a:solidFill>
                  <a:srgbClr val="2B80A5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Arial" panose="020B0604020202020204" pitchFamily="34" charset="0"/>
              </a:rPr>
              <a:t>phút</a:t>
            </a:r>
            <a:r>
              <a:rPr lang="en-US" altLang="zh-CN" sz="2800" b="1" spc="300" dirty="0" smtClean="0">
                <a:solidFill>
                  <a:srgbClr val="2B80A5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Arial" panose="020B0604020202020204" pitchFamily="34" charset="0"/>
              </a:rPr>
              <a:t>)</a:t>
            </a:r>
            <a:endParaRPr lang="zh-CN" altLang="en-US" sz="2800" b="1" spc="300" dirty="0">
              <a:solidFill>
                <a:srgbClr val="2B80A5"/>
              </a:solidFill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10" name="Picture 2" descr="Hình ảnh Thảo Luận Nhóm Học Cuộc Sống Cuộc Sống Học Tập, Dạy Học, Trường  Học, Sinh Viên miễn phí tải tập tin PNG PSDComment và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1460"/>
            <a:ext cx="3823335" cy="51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896575" y="1352282"/>
          <a:ext cx="8295426" cy="2717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2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0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24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18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Thời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gian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thực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hiện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Nghề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nghiệp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liên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quan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đến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endParaRPr lang="en-US" sz="18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sở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thích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995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995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995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3823583" y="3244334"/>
            <a:ext cx="8242193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b="1" dirty="0" smtClean="0">
              <a:solidFill>
                <a:srgbClr val="0A7A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A7A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smtClean="0">
              <a:solidFill>
                <a:srgbClr val="0A7A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A7A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A7A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0A7A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A7A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 smtClean="0">
                <a:solidFill>
                  <a:srgbClr val="0A7A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A7A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dirty="0" smtClean="0">
                <a:solidFill>
                  <a:srgbClr val="0A7A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</a:t>
            </a:r>
            <a:r>
              <a:rPr lang="vi-VN" sz="2400" b="1" dirty="0">
                <a:solidFill>
                  <a:srgbClr val="0A7A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 kết quả </a:t>
            </a:r>
            <a:r>
              <a:rPr lang="vi-VN" sz="2400" b="1" dirty="0" smtClean="0">
                <a:solidFill>
                  <a:srgbClr val="0A7A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  <a:r>
              <a:rPr lang="en-US" sz="2400" b="1" dirty="0" smtClean="0">
                <a:solidFill>
                  <a:srgbClr val="0A7A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 smtClean="0">
                <a:solidFill>
                  <a:srgbClr val="0A7A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1" dirty="0" smtClean="0">
                <a:solidFill>
                  <a:srgbClr val="0A7A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vi-VN" sz="2400" b="1" dirty="0">
                <a:solidFill>
                  <a:srgbClr val="0A7A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và có ý kiến về một số kế hoạch mà HS đã làm.</a:t>
            </a:r>
            <a:endParaRPr lang="en-US" sz="2400" b="1" dirty="0">
              <a:solidFill>
                <a:srgbClr val="0A7A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012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2B80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文本框 3"/>
          <p:cNvSpPr txBox="1"/>
          <p:nvPr/>
        </p:nvSpPr>
        <p:spPr>
          <a:xfrm>
            <a:off x="3806631" y="612869"/>
            <a:ext cx="4379130" cy="521970"/>
          </a:xfrm>
          <a:prstGeom prst="rect">
            <a:avLst/>
          </a:prstGeom>
          <a:solidFill>
            <a:srgbClr val="2B80A5"/>
          </a:solidFill>
          <a:ln w="12700">
            <a:solidFill>
              <a:srgbClr val="50987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vi-VN" altLang="zh-CN" sz="2800" b="1" spc="600" dirty="0">
                <a:solidFill>
                  <a:schemeClr val="bg1"/>
                </a:solidFill>
                <a:latin typeface="+mj-lt"/>
                <a:ea typeface="Microsoft YaHei" panose="020B0503020204020204" charset="-122"/>
                <a:cs typeface="Calibri" panose="020F0502020204030204" pitchFamily="34" charset="0"/>
              </a:rPr>
              <a:t>NHIỆM VỤ </a:t>
            </a:r>
            <a:r>
              <a:rPr kumimoji="1" lang="en-US" altLang="zh-CN" sz="2800" b="1" spc="600" dirty="0" smtClean="0">
                <a:solidFill>
                  <a:schemeClr val="bg1"/>
                </a:solidFill>
                <a:latin typeface="+mj-lt"/>
                <a:ea typeface="Microsoft YaHei" panose="020B0503020204020204" charset="-122"/>
                <a:cs typeface="Calibri" panose="020F0502020204030204" pitchFamily="34" charset="0"/>
              </a:rPr>
              <a:t>7</a:t>
            </a:r>
            <a:endParaRPr kumimoji="1" lang="en-US" altLang="vi-VN" sz="2800" b="1" spc="600" dirty="0">
              <a:solidFill>
                <a:schemeClr val="bg1"/>
              </a:solidFill>
              <a:latin typeface="+mj-lt"/>
              <a:ea typeface="Microsoft YaHei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325684" y="1655805"/>
            <a:ext cx="7540631" cy="28914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 b="1" spc="300" noProof="1">
              <a:solidFill>
                <a:srgbClr val="2B80A5"/>
              </a:solidFill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325684" y="1946275"/>
            <a:ext cx="75406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lang="vi-VN" altLang="zh-CN" sz="4400" b="1" spc="600" dirty="0" smtClean="0">
                <a:solidFill>
                  <a:srgbClr val="EF9595"/>
                </a:solidFill>
                <a:latin typeface="+mj-lt"/>
                <a:ea typeface="Montserrat" panose="00000500000000000000" charset="0"/>
                <a:cs typeface="Calibri Light" panose="020F0302020204030204" pitchFamily="34" charset="0"/>
                <a:sym typeface="Arial" panose="020B0604020202020204" pitchFamily="34" charset="0"/>
              </a:rPr>
              <a:t>RÈN LUYỆN </a:t>
            </a:r>
            <a:endParaRPr lang="en-US" altLang="zh-CN" sz="4400" b="1" spc="600" dirty="0" smtClean="0">
              <a:solidFill>
                <a:srgbClr val="EF9595"/>
              </a:solidFill>
              <a:latin typeface="+mj-lt"/>
              <a:ea typeface="Montserrat" panose="00000500000000000000" charset="0"/>
              <a:cs typeface="Calibri Light" panose="020F0302020204030204" pitchFamily="34" charset="0"/>
              <a:sym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vi-VN" altLang="zh-CN" sz="4400" b="1" spc="600" dirty="0" smtClean="0">
                <a:solidFill>
                  <a:srgbClr val="EF9595"/>
                </a:solidFill>
                <a:latin typeface="+mj-lt"/>
                <a:ea typeface="Montserrat" panose="00000500000000000000" charset="0"/>
                <a:cs typeface="Calibri Light" panose="020F0302020204030204" pitchFamily="34" charset="0"/>
                <a:sym typeface="Arial" panose="020B0604020202020204" pitchFamily="34" charset="0"/>
              </a:rPr>
              <a:t>ĐỂ THÍCH ỨNG </a:t>
            </a:r>
            <a:endParaRPr lang="en-US" altLang="zh-CN" sz="4400" b="1" spc="600" dirty="0" smtClean="0">
              <a:solidFill>
                <a:srgbClr val="EF9595"/>
              </a:solidFill>
              <a:latin typeface="+mj-lt"/>
              <a:ea typeface="Montserrat" panose="00000500000000000000" charset="0"/>
              <a:cs typeface="Calibri Light" panose="020F0302020204030204" pitchFamily="34" charset="0"/>
              <a:sym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vi-VN" altLang="zh-CN" sz="4400" b="1" spc="600" dirty="0" smtClean="0">
                <a:solidFill>
                  <a:srgbClr val="EF9595"/>
                </a:solidFill>
                <a:latin typeface="+mj-lt"/>
                <a:ea typeface="Montserrat" panose="00000500000000000000" charset="0"/>
                <a:cs typeface="Calibri Light" panose="020F0302020204030204" pitchFamily="34" charset="0"/>
                <a:sym typeface="Arial" panose="020B0604020202020204" pitchFamily="34" charset="0"/>
              </a:rPr>
              <a:t>VỚI SỰ THAY ĐỔI</a:t>
            </a:r>
            <a:endParaRPr lang="vi-VN" altLang="zh-CN" sz="4400" b="1" spc="600" dirty="0">
              <a:solidFill>
                <a:srgbClr val="EF9595"/>
              </a:solidFill>
              <a:latin typeface="+mj-lt"/>
              <a:ea typeface="Montserrat" panose="00000500000000000000" charset="0"/>
              <a:cs typeface="Calibri Light" panose="020F030202020403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15"/>
          <p:cNvSpPr/>
          <p:nvPr/>
        </p:nvSpPr>
        <p:spPr>
          <a:xfrm>
            <a:off x="1070772" y="1530985"/>
            <a:ext cx="9800822" cy="12306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vi-VN" sz="4000" b="1" spc="600" noProof="1">
                <a:solidFill>
                  <a:srgbClr val="FF0000"/>
                </a:solidFill>
                <a:latin typeface="+mj-lt"/>
                <a:ea typeface="Montserrat" panose="00000500000000000000" charset="0"/>
                <a:cs typeface="Calibri Light" panose="020F0302020204030204" pitchFamily="34" charset="0"/>
                <a:sym typeface="Arial" panose="020B0604020202020204" pitchFamily="34" charset="0"/>
              </a:rPr>
              <a:t>1. K</a:t>
            </a:r>
            <a:r>
              <a:rPr lang="en-US" altLang="vi-VN" sz="4000" b="1" spc="600" noProof="1" smtClean="0">
                <a:solidFill>
                  <a:srgbClr val="FF0000"/>
                </a:solidFill>
                <a:latin typeface="+mj-lt"/>
                <a:ea typeface="Montserrat" panose="00000500000000000000" charset="0"/>
                <a:cs typeface="Calibri Light" panose="020F0302020204030204" pitchFamily="34" charset="0"/>
                <a:sym typeface="Arial" panose="020B0604020202020204" pitchFamily="34" charset="0"/>
              </a:rPr>
              <a:t>hảo </a:t>
            </a:r>
            <a:r>
              <a:rPr lang="en-US" altLang="vi-VN" sz="4000" b="1" spc="600" noProof="1">
                <a:solidFill>
                  <a:srgbClr val="FF0000"/>
                </a:solidFill>
                <a:latin typeface="+mj-lt"/>
                <a:ea typeface="Montserrat" panose="00000500000000000000" charset="0"/>
                <a:cs typeface="Calibri Light" panose="020F0302020204030204" pitchFamily="34" charset="0"/>
                <a:sym typeface="Arial" panose="020B0604020202020204" pitchFamily="34" charset="0"/>
              </a:rPr>
              <a:t>sát rèn luyện để thích ứng với sự thay đổi: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z2770466227046_5d2aa459ac52725f0b33078dc5c0440b (1)"/>
          <p:cNvPicPr>
            <a:picLocks noChangeAspect="1"/>
          </p:cNvPicPr>
          <p:nvPr/>
        </p:nvPicPr>
        <p:blipFill>
          <a:blip r:embed="rId4">
            <a:lum bright="12000" contrast="12000"/>
          </a:blip>
          <a:srcRect l="13251" t="44019" r="11709" b="28769"/>
          <a:stretch>
            <a:fillRect/>
          </a:stretch>
        </p:blipFill>
        <p:spPr>
          <a:xfrm>
            <a:off x="635" y="-635"/>
            <a:ext cx="12192000" cy="695198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69078" y="1389996"/>
            <a:ext cx="85121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#9Slide03 AllRoundGothic" panose="020B0703020202020104" pitchFamily="34" charset="-93"/>
                <a:cs typeface="Times New Roman" panose="02020603050405020304" pitchFamily="18" charset="0"/>
              </a:rPr>
              <a:t>CHIA SẺ CÁCH EM THỰC </a:t>
            </a:r>
            <a:r>
              <a:rPr lang="vi-VN" sz="4000" b="1" dirty="0" smtClean="0">
                <a:solidFill>
                  <a:srgbClr val="0070C0"/>
                </a:solidFill>
                <a:latin typeface="#9Slide03 AllRoundGothic" panose="020B0703020202020104" pitchFamily="34" charset="-93"/>
                <a:cs typeface="Times New Roman" panose="02020603050405020304" pitchFamily="18" charset="0"/>
              </a:rPr>
              <a:t>HIỆN</a:t>
            </a:r>
            <a:r>
              <a:rPr lang="en-US" sz="4000" b="1" dirty="0" smtClean="0">
                <a:solidFill>
                  <a:srgbClr val="0070C0"/>
                </a:solidFill>
                <a:latin typeface="#9Slide03 AllRoundGothic" panose="020B0703020202020104" pitchFamily="34" charset="-93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vi-VN" sz="4000" b="1" dirty="0" smtClean="0">
                <a:solidFill>
                  <a:srgbClr val="0070C0"/>
                </a:solidFill>
                <a:latin typeface="#9Slide03 AllRoundGothic" panose="020B0703020202020104" pitchFamily="34" charset="-93"/>
                <a:cs typeface="Times New Roman" panose="02020603050405020304" pitchFamily="18" charset="0"/>
              </a:rPr>
              <a:t>VÀ </a:t>
            </a:r>
            <a:r>
              <a:rPr lang="vi-VN" sz="4000" b="1" dirty="0">
                <a:solidFill>
                  <a:srgbClr val="0070C0"/>
                </a:solidFill>
                <a:latin typeface="#9Slide03 AllRoundGothic" panose="020B0703020202020104" pitchFamily="34" charset="-93"/>
                <a:cs typeface="Times New Roman" panose="02020603050405020304" pitchFamily="18" charset="0"/>
              </a:rPr>
              <a:t>NÊU RA NHỮNG THUẬN LỢI KHÓ KHĂN?</a:t>
            </a:r>
            <a:endParaRPr lang="en-US" sz="4000" b="1" dirty="0">
              <a:solidFill>
                <a:srgbClr val="0070C0"/>
              </a:solidFill>
              <a:latin typeface="#9Slide03 AllRoundGothic" panose="020B0703020202020104" pitchFamily="34" charset="-93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439</Words>
  <Application>Microsoft Office PowerPoint</Application>
  <PresentationFormat>Widescreen</PresentationFormat>
  <Paragraphs>77</Paragraphs>
  <Slides>17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Microsoft YaHei</vt:lpstr>
      <vt:lpstr>#9Slide03 AllRoundGothic</vt:lpstr>
      <vt:lpstr>#9Slide07 SVNHogfish</vt:lpstr>
      <vt:lpstr>Arial</vt:lpstr>
      <vt:lpstr>Calibri</vt:lpstr>
      <vt:lpstr>Calibri Light</vt:lpstr>
      <vt:lpstr>iCiel Cadena</vt:lpstr>
      <vt:lpstr>Montserrat</vt:lpstr>
      <vt:lpstr>Montserrat SemiBold</vt:lpstr>
      <vt:lpstr>Open Sans</vt:lpstr>
      <vt:lpstr>SVN-Trebuchets</vt:lpstr>
      <vt:lpstr>Times New Roman</vt:lpstr>
      <vt:lpstr>字魂35号-经典雅黑</vt:lpstr>
      <vt:lpstr>方正汉真广标简体</vt:lpstr>
      <vt:lpstr>千图网拥有20W+精美PPT模板 更多PPT模板下载至：www.58pic.com/office/ppt​​</vt:lpstr>
      <vt:lpstr>1_千图网拥有20W+精美PPT模板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lzjljlc</dc:creator>
  <cp:lastModifiedBy>Q.E.N</cp:lastModifiedBy>
  <cp:revision>399</cp:revision>
  <dcterms:created xsi:type="dcterms:W3CDTF">2018-02-23T07:21:00Z</dcterms:created>
  <dcterms:modified xsi:type="dcterms:W3CDTF">2021-09-18T03:04:15Z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565A44D9077049EABE0B254E40465B03</vt:lpwstr>
  </property>
  <property fmtid="{D5CDD505-2E9C-101B-9397-08002B2CF9AE}" pid="3" name="KSOProductBuildVer">
    <vt:lpwstr>1033-11.2.0.10296</vt:lpwstr>
  </property>
</Properties>
</file>